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EB790-D960-4FEC-A37D-A16C389CF820}" type="datetimeFigureOut">
              <a:rPr lang="en-US" smtClean="0"/>
              <a:t>11/3/2010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728C7-2DC3-42FE-A94F-0F8A7B8828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728C7-2DC3-42FE-A94F-0F8A7B8828A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6EEEA-FEEB-4E72-ABF1-FFC3D159E6B2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Stored Functions and Procedures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Declarations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usage identifier </a:t>
            </a:r>
            <a:r>
              <a:rPr lang="en-US" dirty="0" err="1" smtClean="0"/>
              <a:t>dataType</a:t>
            </a:r>
            <a:r>
              <a:rPr lang="en-US" dirty="0" smtClean="0"/>
              <a:t> DEFAULT </a:t>
            </a:r>
            <a:r>
              <a:rPr lang="en-US" dirty="0" err="1" smtClean="0"/>
              <a:t>defaultValue</a:t>
            </a:r>
            <a:endParaRPr lang="en-US" dirty="0" smtClean="0"/>
          </a:p>
          <a:p>
            <a:r>
              <a:rPr lang="en-US" dirty="0" smtClean="0"/>
              <a:t>INOUT small INT(2) DEFAULT 67</a:t>
            </a:r>
          </a:p>
          <a:p>
            <a:endParaRPr lang="en-US" dirty="0" smtClean="0"/>
          </a:p>
          <a:p>
            <a:r>
              <a:rPr lang="en-US" dirty="0" smtClean="0"/>
              <a:t>If no default the variable is NULL until initialized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Initializing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varName</a:t>
            </a:r>
            <a:r>
              <a:rPr lang="en-US" dirty="0" smtClean="0"/>
              <a:t> = value</a:t>
            </a:r>
          </a:p>
          <a:p>
            <a:r>
              <a:rPr lang="en-US" dirty="0" smtClean="0"/>
              <a:t>SET </a:t>
            </a:r>
            <a:r>
              <a:rPr lang="en-US" dirty="0" err="1" smtClean="0"/>
              <a:t>varName</a:t>
            </a:r>
            <a:r>
              <a:rPr lang="en-US" dirty="0" smtClean="0"/>
              <a:t> </a:t>
            </a:r>
            <a:r>
              <a:rPr lang="en-US" smtClean="0"/>
              <a:t>= value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/>
          <a:lstStyle/>
          <a:p>
            <a:r>
              <a:rPr lang="en-US" dirty="0" smtClean="0"/>
              <a:t>Handlers are used like try / catch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667000"/>
            <a:ext cx="8382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mysql</a:t>
            </a:r>
            <a:r>
              <a:rPr lang="en-US" dirty="0" smtClean="0"/>
              <a:t>&gt;delimiter //</a:t>
            </a:r>
          </a:p>
          <a:p>
            <a:r>
              <a:rPr lang="en-US" dirty="0" smtClean="0"/>
              <a:t>-&gt;CREATE PROCEDURE </a:t>
            </a:r>
            <a:r>
              <a:rPr lang="en-US" dirty="0" err="1" smtClean="0"/>
              <a:t>procedureName</a:t>
            </a:r>
            <a:r>
              <a:rPr lang="en-US" dirty="0" smtClean="0"/>
              <a:t>(identifier </a:t>
            </a:r>
            <a:r>
              <a:rPr lang="en-US" dirty="0" err="1" smtClean="0"/>
              <a:t>dataType</a:t>
            </a:r>
            <a:r>
              <a:rPr lang="en-US" dirty="0" smtClean="0"/>
              <a:t>, identifier </a:t>
            </a:r>
            <a:r>
              <a:rPr lang="en-US" dirty="0" err="1" smtClean="0"/>
              <a:t>dataType</a:t>
            </a:r>
            <a:r>
              <a:rPr lang="en-US" dirty="0" smtClean="0"/>
              <a:t>)</a:t>
            </a:r>
          </a:p>
          <a:p>
            <a:r>
              <a:rPr lang="en-US" dirty="0" smtClean="0"/>
              <a:t>-&gt;BEGIN</a:t>
            </a:r>
          </a:p>
          <a:p>
            <a:r>
              <a:rPr lang="en-US" dirty="0" smtClean="0"/>
              <a:t>-&gt;    DECLARE EXIT HANDLER FOR </a:t>
            </a:r>
            <a:r>
              <a:rPr lang="en-US" dirty="0" err="1" smtClean="0"/>
              <a:t>errorsituation</a:t>
            </a:r>
            <a:endParaRPr lang="en-US" dirty="0" smtClean="0"/>
          </a:p>
          <a:p>
            <a:r>
              <a:rPr lang="en-US" dirty="0" smtClean="0"/>
              <a:t>-&gt;    BEGIN</a:t>
            </a:r>
          </a:p>
          <a:p>
            <a:r>
              <a:rPr lang="en-US" dirty="0" smtClean="0"/>
              <a:t>-&gt;        </a:t>
            </a:r>
            <a:r>
              <a:rPr lang="en-US" dirty="0" err="1" smtClean="0"/>
              <a:t>stepsToTake</a:t>
            </a:r>
            <a:r>
              <a:rPr lang="en-US" dirty="0" smtClean="0"/>
              <a:t>;</a:t>
            </a:r>
          </a:p>
          <a:p>
            <a:r>
              <a:rPr lang="en-US" dirty="0" smtClean="0"/>
              <a:t>-&gt;     END</a:t>
            </a:r>
          </a:p>
          <a:p>
            <a:r>
              <a:rPr lang="en-US" dirty="0" smtClean="0"/>
              <a:t>-&gt; 	query1;</a:t>
            </a:r>
          </a:p>
          <a:p>
            <a:r>
              <a:rPr lang="en-US" dirty="0" smtClean="0"/>
              <a:t>-&gt;	query1;</a:t>
            </a:r>
          </a:p>
          <a:p>
            <a:r>
              <a:rPr lang="en-US" dirty="0" smtClean="0"/>
              <a:t>-&gt;END</a:t>
            </a:r>
          </a:p>
          <a:p>
            <a:r>
              <a:rPr lang="en-US" dirty="0" smtClean="0"/>
              <a:t>-&gt;//</a:t>
            </a:r>
          </a:p>
          <a:p>
            <a:r>
              <a:rPr lang="en-US" dirty="0" err="1" smtClean="0"/>
              <a:t>mysql</a:t>
            </a:r>
            <a:r>
              <a:rPr lang="en-US" dirty="0" smtClean="0"/>
              <a:t>&gt; delimiter ;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in Routines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524000"/>
            <a:ext cx="7315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exp</a:t>
            </a:r>
          </a:p>
          <a:p>
            <a:r>
              <a:rPr lang="en-US" dirty="0" smtClean="0"/>
              <a:t>    THEN statements;</a:t>
            </a:r>
          </a:p>
          <a:p>
            <a:r>
              <a:rPr lang="en-US" dirty="0" smtClean="0"/>
              <a:t>     ELSEIF exp</a:t>
            </a:r>
          </a:p>
          <a:p>
            <a:r>
              <a:rPr lang="en-US" dirty="0" smtClean="0"/>
              <a:t>         THEN statements;</a:t>
            </a:r>
          </a:p>
          <a:p>
            <a:r>
              <a:rPr lang="en-US" dirty="0" smtClean="0"/>
              <a:t>     ELSE</a:t>
            </a:r>
          </a:p>
          <a:p>
            <a:r>
              <a:rPr lang="en-US" dirty="0" smtClean="0"/>
              <a:t>          statements;</a:t>
            </a:r>
          </a:p>
          <a:p>
            <a:r>
              <a:rPr lang="en-US" dirty="0" smtClean="0"/>
              <a:t>END IF;</a:t>
            </a:r>
          </a:p>
          <a:p>
            <a:endParaRPr lang="en-US" dirty="0" smtClean="0"/>
          </a:p>
          <a:p>
            <a:r>
              <a:rPr lang="en-US" dirty="0" smtClean="0"/>
              <a:t>CASE exp</a:t>
            </a:r>
          </a:p>
          <a:p>
            <a:r>
              <a:rPr lang="en-US" dirty="0" smtClean="0"/>
              <a:t>    WHEN exp THEN statement(s);</a:t>
            </a:r>
          </a:p>
          <a:p>
            <a:r>
              <a:rPr lang="en-US" dirty="0" smtClean="0"/>
              <a:t>    WHEN exp THEN statement(s);</a:t>
            </a:r>
          </a:p>
          <a:p>
            <a:r>
              <a:rPr lang="en-US" dirty="0" smtClean="0"/>
              <a:t>     ELSE statement(s);</a:t>
            </a:r>
          </a:p>
          <a:p>
            <a:r>
              <a:rPr lang="en-US" dirty="0" smtClean="0"/>
              <a:t>END CASE;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Iteration in a Routine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600200"/>
            <a:ext cx="7696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DECLARE control INT DEFAULT 0;</a:t>
            </a:r>
          </a:p>
          <a:p>
            <a:r>
              <a:rPr lang="en-US" dirty="0" err="1" smtClean="0"/>
              <a:t>loopIdent</a:t>
            </a:r>
            <a:r>
              <a:rPr lang="en-US" dirty="0" smtClean="0"/>
              <a:t>: LOOP</a:t>
            </a:r>
          </a:p>
          <a:p>
            <a:r>
              <a:rPr lang="en-US" dirty="0" smtClean="0"/>
              <a:t>     SET control = control + 1;</a:t>
            </a:r>
          </a:p>
          <a:p>
            <a:r>
              <a:rPr lang="en-US" dirty="0" smtClean="0"/>
              <a:t>     IF control </a:t>
            </a:r>
            <a:r>
              <a:rPr lang="en-US" dirty="0" err="1" smtClean="0"/>
              <a:t>someRel</a:t>
            </a:r>
            <a:r>
              <a:rPr lang="en-US" dirty="0" smtClean="0"/>
              <a:t> </a:t>
            </a:r>
            <a:r>
              <a:rPr lang="en-US" dirty="0" err="1" smtClean="0"/>
              <a:t>someValue</a:t>
            </a:r>
            <a:r>
              <a:rPr lang="en-US" dirty="0" smtClean="0"/>
              <a:t> THEN</a:t>
            </a:r>
          </a:p>
          <a:p>
            <a:r>
              <a:rPr lang="en-US" dirty="0" smtClean="0"/>
              <a:t>	leave </a:t>
            </a:r>
            <a:r>
              <a:rPr lang="en-US" dirty="0" err="1" smtClean="0"/>
              <a:t>loopIdent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  END</a:t>
            </a:r>
          </a:p>
          <a:p>
            <a:r>
              <a:rPr lang="en-US" dirty="0" smtClean="0"/>
              <a:t>END LOOP </a:t>
            </a:r>
            <a:r>
              <a:rPr lang="en-US" dirty="0" err="1" smtClean="0"/>
              <a:t>loopIdent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smtClean="0"/>
              <a:t>Or</a:t>
            </a:r>
          </a:p>
          <a:p>
            <a:endParaRPr lang="en-US" dirty="0" smtClean="0"/>
          </a:p>
          <a:p>
            <a:r>
              <a:rPr lang="en-US" dirty="0" smtClean="0"/>
              <a:t>REPEAT</a:t>
            </a:r>
          </a:p>
          <a:p>
            <a:r>
              <a:rPr lang="en-US" dirty="0" smtClean="0"/>
              <a:t>     statements;</a:t>
            </a:r>
          </a:p>
          <a:p>
            <a:r>
              <a:rPr lang="en-US" dirty="0" smtClean="0"/>
              <a:t>UNTIL exp</a:t>
            </a:r>
          </a:p>
          <a:p>
            <a:r>
              <a:rPr lang="en-US" dirty="0" smtClean="0"/>
              <a:t>END REPEAT</a:t>
            </a:r>
          </a:p>
          <a:p>
            <a:endParaRPr lang="en-US" dirty="0" smtClean="0"/>
          </a:p>
          <a:p>
            <a:r>
              <a:rPr lang="en-US" dirty="0" smtClean="0"/>
              <a:t>or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Iteration in Routine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905000"/>
            <a:ext cx="8077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WHILE exp DO</a:t>
            </a:r>
          </a:p>
          <a:p>
            <a:r>
              <a:rPr lang="en-US" dirty="0" smtClean="0"/>
              <a:t>     statements;</a:t>
            </a:r>
          </a:p>
          <a:p>
            <a:r>
              <a:rPr lang="en-US" dirty="0" smtClean="0"/>
              <a:t>END WHILE</a:t>
            </a:r>
          </a:p>
          <a:p>
            <a:endParaRPr lang="en-US" dirty="0" smtClean="0"/>
          </a:p>
          <a:p>
            <a:r>
              <a:rPr lang="en-US" dirty="0" smtClean="0"/>
              <a:t>Within a loop the LEAVE command acts as a “break”</a:t>
            </a:r>
          </a:p>
          <a:p>
            <a:r>
              <a:rPr lang="en-US" dirty="0" smtClean="0"/>
              <a:t>	LEAVE </a:t>
            </a:r>
            <a:r>
              <a:rPr lang="en-US" dirty="0" err="1" smtClean="0"/>
              <a:t>loopIdent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smtClean="0"/>
              <a:t>Within a loop the ITERATE command acts as a “continue”</a:t>
            </a:r>
          </a:p>
          <a:p>
            <a:r>
              <a:rPr lang="en-US" dirty="0" smtClean="0"/>
              <a:t>	ITERATE </a:t>
            </a:r>
            <a:r>
              <a:rPr lang="en-US" dirty="0" err="1" smtClean="0"/>
              <a:t>loopIdent</a:t>
            </a:r>
            <a:r>
              <a:rPr lang="en-US" dirty="0" smtClean="0"/>
              <a:t>;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Stored Routines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Allow use of extended </a:t>
            </a:r>
            <a:r>
              <a:rPr lang="en-US" dirty="0" err="1" smtClean="0"/>
              <a:t>MySQL</a:t>
            </a:r>
            <a:r>
              <a:rPr lang="en-US" dirty="0" smtClean="0"/>
              <a:t> syntax</a:t>
            </a:r>
          </a:p>
          <a:p>
            <a:r>
              <a:rPr lang="en-US" dirty="0" smtClean="0"/>
              <a:t>May be used for error handling routines</a:t>
            </a:r>
          </a:p>
          <a:p>
            <a:r>
              <a:rPr lang="en-US" dirty="0" smtClean="0"/>
              <a:t>Code encapsulation</a:t>
            </a:r>
          </a:p>
          <a:p>
            <a:r>
              <a:rPr lang="en-US" dirty="0" smtClean="0"/>
              <a:t>No need to reinvent the wheel</a:t>
            </a:r>
          </a:p>
          <a:p>
            <a:r>
              <a:rPr lang="en-US" dirty="0" smtClean="0"/>
              <a:t>Divide and conquer / benefits of modularization</a:t>
            </a:r>
          </a:p>
          <a:p>
            <a:r>
              <a:rPr lang="en-US" smtClean="0"/>
              <a:t>Reduces </a:t>
            </a:r>
            <a:r>
              <a:rPr lang="en-US" smtClean="0"/>
              <a:t>bandwidth </a:t>
            </a:r>
            <a:r>
              <a:rPr lang="en-US" dirty="0" smtClean="0"/>
              <a:t>requirements as stored on server</a:t>
            </a:r>
          </a:p>
          <a:p>
            <a:r>
              <a:rPr lang="en-US" dirty="0" smtClean="0"/>
              <a:t>Server upgrades </a:t>
            </a:r>
            <a:r>
              <a:rPr lang="en-US" dirty="0" smtClean="0">
                <a:sym typeface="Wingdings" pitchFamily="2" charset="2"/>
              </a:rPr>
              <a:t> better performance for user</a:t>
            </a:r>
          </a:p>
          <a:p>
            <a:r>
              <a:rPr lang="en-US" dirty="0" smtClean="0">
                <a:sym typeface="Wingdings" pitchFamily="2" charset="2"/>
              </a:rPr>
              <a:t>Better Security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</a:t>
            </a:r>
            <a:r>
              <a:rPr lang="en-US" dirty="0" err="1" smtClean="0"/>
              <a:t>vs</a:t>
            </a:r>
            <a:r>
              <a:rPr lang="en-US" dirty="0" smtClean="0"/>
              <a:t>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 returns a single value – Procedure does not return a value</a:t>
            </a:r>
          </a:p>
          <a:p>
            <a:r>
              <a:rPr lang="en-US" dirty="0" smtClean="0"/>
              <a:t>Procedures activated by a “CALL” statement – functions invoked in an expression</a:t>
            </a:r>
          </a:p>
          <a:p>
            <a:r>
              <a:rPr lang="en-US" dirty="0" smtClean="0"/>
              <a:t>Some differences in creating</a:t>
            </a:r>
          </a:p>
          <a:p>
            <a:pPr lvl="1"/>
            <a:r>
              <a:rPr lang="en-US" dirty="0" smtClean="0"/>
              <a:t>Procedure parameters may be input-only, output-only or both</a:t>
            </a:r>
          </a:p>
          <a:p>
            <a:pPr lvl="1"/>
            <a:r>
              <a:rPr lang="en-US" dirty="0" smtClean="0"/>
              <a:t>Function parameters are input only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Routines in Namespaces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Unqualified references are interpreted as being in the default database</a:t>
            </a:r>
          </a:p>
          <a:p>
            <a:r>
              <a:rPr lang="en-US" dirty="0" smtClean="0"/>
              <a:t>Qualified names can be used: </a:t>
            </a:r>
            <a:r>
              <a:rPr lang="en-US" dirty="0" err="1" smtClean="0"/>
              <a:t>dbName.routineName</a:t>
            </a:r>
            <a:endParaRPr lang="en-US" dirty="0" smtClean="0"/>
          </a:p>
          <a:p>
            <a:r>
              <a:rPr lang="en-US" dirty="0" smtClean="0"/>
              <a:t>Dropping a table drops all related routines</a:t>
            </a:r>
          </a:p>
          <a:p>
            <a:r>
              <a:rPr lang="en-US" dirty="0" smtClean="0"/>
              <a:t>Functions and Procedures use different name spaces, therefore it is possible to have a procedure and a function with the same 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Stored Routine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600200"/>
            <a:ext cx="8305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m</a:t>
            </a:r>
            <a:r>
              <a:rPr lang="en-US" dirty="0" err="1" smtClean="0"/>
              <a:t>ysql</a:t>
            </a:r>
            <a:r>
              <a:rPr lang="en-US" dirty="0" smtClean="0"/>
              <a:t>&gt;delimiter //</a:t>
            </a:r>
          </a:p>
          <a:p>
            <a:r>
              <a:rPr lang="en-US" dirty="0" smtClean="0"/>
              <a:t>-&gt;CREATE PROCEDURE </a:t>
            </a:r>
            <a:r>
              <a:rPr lang="en-US" dirty="0" err="1" smtClean="0"/>
              <a:t>procedureName</a:t>
            </a:r>
            <a:r>
              <a:rPr lang="en-US" dirty="0" smtClean="0"/>
              <a:t>(identifier </a:t>
            </a:r>
            <a:r>
              <a:rPr lang="en-US" dirty="0" err="1" smtClean="0"/>
              <a:t>dataType</a:t>
            </a:r>
            <a:r>
              <a:rPr lang="en-US" dirty="0" smtClean="0"/>
              <a:t>, identifier </a:t>
            </a:r>
            <a:r>
              <a:rPr lang="en-US" dirty="0" err="1" smtClean="0"/>
              <a:t>dataType</a:t>
            </a:r>
            <a:r>
              <a:rPr lang="en-US" dirty="0" smtClean="0"/>
              <a:t>)</a:t>
            </a:r>
          </a:p>
          <a:p>
            <a:r>
              <a:rPr lang="en-US" dirty="0" smtClean="0"/>
              <a:t>-&gt;BEGIN</a:t>
            </a:r>
          </a:p>
          <a:p>
            <a:r>
              <a:rPr lang="en-US" dirty="0" smtClean="0"/>
              <a:t>-&gt; 	query1;</a:t>
            </a:r>
          </a:p>
          <a:p>
            <a:r>
              <a:rPr lang="en-US" dirty="0" smtClean="0"/>
              <a:t>-&gt;	query1;</a:t>
            </a:r>
          </a:p>
          <a:p>
            <a:r>
              <a:rPr lang="en-US" dirty="0" smtClean="0"/>
              <a:t>-&gt;END</a:t>
            </a:r>
          </a:p>
          <a:p>
            <a:r>
              <a:rPr lang="en-US" dirty="0" smtClean="0"/>
              <a:t>-&gt;//</a:t>
            </a:r>
          </a:p>
          <a:p>
            <a:r>
              <a:rPr lang="en-US" dirty="0" err="1" smtClean="0"/>
              <a:t>mysql</a:t>
            </a:r>
            <a:r>
              <a:rPr lang="en-US" dirty="0" smtClean="0"/>
              <a:t>&gt; delimiter ;</a:t>
            </a:r>
          </a:p>
          <a:p>
            <a:endParaRPr lang="en-US" dirty="0" smtClean="0"/>
          </a:p>
          <a:p>
            <a:r>
              <a:rPr lang="en-US" dirty="0" err="1" smtClean="0"/>
              <a:t>mysql</a:t>
            </a:r>
            <a:r>
              <a:rPr lang="en-US" dirty="0" smtClean="0"/>
              <a:t>&gt;delimiter //</a:t>
            </a:r>
          </a:p>
          <a:p>
            <a:r>
              <a:rPr lang="en-US" dirty="0" smtClean="0"/>
              <a:t>-&gt; CREATE FUNCTION </a:t>
            </a:r>
            <a:r>
              <a:rPr lang="en-US" dirty="0" err="1" smtClean="0"/>
              <a:t>functionName</a:t>
            </a:r>
            <a:r>
              <a:rPr lang="en-US" dirty="0" smtClean="0"/>
              <a:t>(</a:t>
            </a:r>
            <a:r>
              <a:rPr lang="en-US" dirty="0" err="1" smtClean="0"/>
              <a:t>idenifier</a:t>
            </a:r>
            <a:r>
              <a:rPr lang="en-US" dirty="0" smtClean="0"/>
              <a:t> </a:t>
            </a:r>
            <a:r>
              <a:rPr lang="en-US" dirty="0" err="1" smtClean="0"/>
              <a:t>dataType</a:t>
            </a:r>
            <a:r>
              <a:rPr lang="en-US" dirty="0" smtClean="0"/>
              <a:t>, identifier </a:t>
            </a:r>
            <a:r>
              <a:rPr lang="en-US" dirty="0" err="1" smtClean="0"/>
              <a:t>dataType</a:t>
            </a:r>
            <a:r>
              <a:rPr lang="en-US" dirty="0" smtClean="0"/>
              <a:t>)</a:t>
            </a:r>
          </a:p>
          <a:p>
            <a:r>
              <a:rPr lang="en-US" dirty="0" smtClean="0"/>
              <a:t>-&gt;	RETURNS </a:t>
            </a:r>
            <a:r>
              <a:rPr lang="en-US" dirty="0" err="1" smtClean="0"/>
              <a:t>dataType</a:t>
            </a:r>
            <a:endParaRPr lang="en-US" dirty="0" smtClean="0"/>
          </a:p>
          <a:p>
            <a:r>
              <a:rPr lang="en-US" dirty="0" smtClean="0"/>
              <a:t>-&gt;	[characteristics]</a:t>
            </a:r>
          </a:p>
          <a:p>
            <a:r>
              <a:rPr lang="en-US" dirty="0" smtClean="0"/>
              <a:t>-&gt; 	queries;</a:t>
            </a:r>
          </a:p>
          <a:p>
            <a:r>
              <a:rPr lang="en-US" dirty="0" smtClean="0"/>
              <a:t>-&gt;	RETURN expression</a:t>
            </a:r>
          </a:p>
          <a:p>
            <a:r>
              <a:rPr lang="en-US" dirty="0" smtClean="0"/>
              <a:t>-&gt;//</a:t>
            </a:r>
          </a:p>
          <a:p>
            <a:r>
              <a:rPr lang="en-US" dirty="0" err="1" smtClean="0"/>
              <a:t>myql</a:t>
            </a:r>
            <a:r>
              <a:rPr lang="en-US" dirty="0" smtClean="0"/>
              <a:t>&gt; delimiter ;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identifier </a:t>
            </a:r>
            <a:r>
              <a:rPr lang="en-US" dirty="0" err="1" smtClean="0"/>
              <a:t>dataType</a:t>
            </a:r>
            <a:r>
              <a:rPr lang="en-US" dirty="0" smtClean="0"/>
              <a:t>,</a:t>
            </a:r>
          </a:p>
          <a:p>
            <a:r>
              <a:rPr lang="en-US" dirty="0" smtClean="0"/>
              <a:t>In procedure declaration: May precede </a:t>
            </a:r>
            <a:r>
              <a:rPr lang="en-US" dirty="0" err="1" smtClean="0"/>
              <a:t>idenifier</a:t>
            </a:r>
            <a:r>
              <a:rPr lang="en-US" dirty="0" smtClean="0"/>
              <a:t> with</a:t>
            </a:r>
          </a:p>
          <a:p>
            <a:pPr lvl="2"/>
            <a:r>
              <a:rPr lang="en-US" dirty="0" smtClean="0"/>
              <a:t>IN – Change in procedure -&gt; no change where called, default</a:t>
            </a:r>
          </a:p>
          <a:p>
            <a:pPr lvl="2"/>
            <a:r>
              <a:rPr lang="en-US" dirty="0" smtClean="0"/>
              <a:t>OUT – When arrives set to null, At termination procedure developed value is passed back</a:t>
            </a:r>
          </a:p>
          <a:p>
            <a:pPr lvl="2"/>
            <a:r>
              <a:rPr lang="en-US" dirty="0" smtClean="0"/>
              <a:t>INOUT –like passing by reference</a:t>
            </a:r>
          </a:p>
          <a:p>
            <a:r>
              <a:rPr lang="en-US" dirty="0" smtClean="0"/>
              <a:t>Within procedure provide values to IN and INOUT parameters with SET </a:t>
            </a:r>
            <a:r>
              <a:rPr lang="en-US" dirty="0" err="1" smtClean="0"/>
              <a:t>paramName</a:t>
            </a:r>
            <a:r>
              <a:rPr lang="en-US" dirty="0" smtClean="0"/>
              <a:t> = value;</a:t>
            </a:r>
          </a:p>
          <a:p>
            <a:r>
              <a:rPr lang="en-US" dirty="0" smtClean="0"/>
              <a:t>Function parameters are only IN by default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Calling Routines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Procedures are called with:</a:t>
            </a:r>
          </a:p>
          <a:p>
            <a:pPr lvl="1"/>
            <a:r>
              <a:rPr lang="en-US" dirty="0" smtClean="0"/>
              <a:t>CALL </a:t>
            </a:r>
            <a:r>
              <a:rPr lang="en-US" dirty="0" err="1" smtClean="0"/>
              <a:t>procedureName</a:t>
            </a:r>
            <a:r>
              <a:rPr lang="en-US" dirty="0" smtClean="0"/>
              <a:t>(actParam1, actParam2);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Functions are called with:</a:t>
            </a:r>
          </a:p>
          <a:p>
            <a:pPr lvl="1"/>
            <a:r>
              <a:rPr lang="en-US" dirty="0" smtClean="0"/>
              <a:t>SELECT </a:t>
            </a:r>
            <a:r>
              <a:rPr lang="en-US" dirty="0" err="1" smtClean="0"/>
              <a:t>functionName</a:t>
            </a:r>
            <a:r>
              <a:rPr lang="en-US" dirty="0" smtClean="0"/>
              <a:t>(actParam1, actParam2);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Initializing OUT &amp; INOUT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</a:t>
            </a:r>
            <a:r>
              <a:rPr lang="en-US" dirty="0" err="1" smtClean="0"/>
              <a:t>paramName</a:t>
            </a:r>
            <a:r>
              <a:rPr lang="en-US" dirty="0" smtClean="0"/>
              <a:t> = value;</a:t>
            </a:r>
          </a:p>
          <a:p>
            <a:r>
              <a:rPr lang="en-US" dirty="0" smtClean="0"/>
              <a:t>SELECT </a:t>
            </a:r>
            <a:r>
              <a:rPr lang="en-US" dirty="0" err="1" smtClean="0"/>
              <a:t>fieldName</a:t>
            </a:r>
            <a:r>
              <a:rPr lang="en-US" dirty="0" smtClean="0"/>
              <a:t> INTO </a:t>
            </a:r>
            <a:r>
              <a:rPr lang="en-US" dirty="0" err="1" smtClean="0"/>
              <a:t>variableName</a:t>
            </a:r>
            <a:endParaRPr lang="en-US" dirty="0" smtClean="0"/>
          </a:p>
          <a:p>
            <a:pPr lvl="1"/>
            <a:r>
              <a:rPr lang="en-US" dirty="0" smtClean="0"/>
              <a:t>Can be multiples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DECLARE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variables</a:t>
            </a:r>
          </a:p>
          <a:p>
            <a:r>
              <a:rPr lang="en-US" dirty="0" smtClean="0"/>
              <a:t>Conditions</a:t>
            </a:r>
          </a:p>
          <a:p>
            <a:r>
              <a:rPr lang="en-US" dirty="0" smtClean="0"/>
              <a:t>Cursors</a:t>
            </a:r>
          </a:p>
          <a:p>
            <a:r>
              <a:rPr lang="en-US" dirty="0" smtClean="0"/>
              <a:t>Handlers</a:t>
            </a:r>
          </a:p>
          <a:p>
            <a:r>
              <a:rPr lang="en-US" dirty="0" smtClean="0"/>
              <a:t>All declarations are local and must be in the order above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455</Words>
  <Application>Microsoft Office PowerPoint</Application>
  <PresentationFormat>On-screen Show (4:3)</PresentationFormat>
  <Paragraphs>127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Stored Functions and Procedures</vt:lpstr>
      <vt:lpstr>Advantages of Stored Routines</vt:lpstr>
      <vt:lpstr>Functions vs Procedures</vt:lpstr>
      <vt:lpstr>Routines in Namespaces</vt:lpstr>
      <vt:lpstr>Creating a Stored Routine</vt:lpstr>
      <vt:lpstr>Procedure Parameters</vt:lpstr>
      <vt:lpstr>Calling Routines</vt:lpstr>
      <vt:lpstr>Initializing OUT &amp; INOUT Parameters</vt:lpstr>
      <vt:lpstr>Using DECLARE</vt:lpstr>
      <vt:lpstr>Variable Declarations</vt:lpstr>
      <vt:lpstr>Initializing Variables</vt:lpstr>
      <vt:lpstr>Handlers</vt:lpstr>
      <vt:lpstr>Selection in Routines</vt:lpstr>
      <vt:lpstr>Iteration in a Routine</vt:lpstr>
      <vt:lpstr>Iteration in Routine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Stored Functions and Procedures</dc:title>
  <dc:creator>charliem</dc:creator>
  <cp:lastModifiedBy>charliem</cp:lastModifiedBy>
  <cp:revision>11</cp:revision>
  <dcterms:created xsi:type="dcterms:W3CDTF">2010-11-02T18:43:19Z</dcterms:created>
  <dcterms:modified xsi:type="dcterms:W3CDTF">2010-11-03T20:39:34Z</dcterms:modified>
</cp:coreProperties>
</file>